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347" r:id="rId3"/>
    <p:sldId id="345" r:id="rId4"/>
    <p:sldId id="257" r:id="rId5"/>
    <p:sldId id="258" r:id="rId6"/>
    <p:sldId id="352" r:id="rId7"/>
    <p:sldId id="353" r:id="rId8"/>
    <p:sldId id="355" r:id="rId9"/>
    <p:sldId id="350" r:id="rId10"/>
    <p:sldId id="35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FE9F3"/>
    <a:srgbClr val="D5E6F7"/>
    <a:srgbClr val="DDF4FF"/>
    <a:srgbClr val="E6F3FE"/>
    <a:srgbClr val="1E4070"/>
    <a:srgbClr val="FF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34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CEAF-92E2-41B0-AE52-39E73437F26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1EB2-3133-403F-9162-58CC35D5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4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9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C3F6-640F-44F6-A87C-4854BEAC270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339686" y="338769"/>
            <a:ext cx="11512627" cy="6180462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7503" r="6766" b="9697"/>
          <a:stretch/>
        </p:blipFill>
        <p:spPr>
          <a:xfrm>
            <a:off x="4921955" y="2455333"/>
            <a:ext cx="7270045" cy="4402667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377927" y="581443"/>
            <a:ext cx="114361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ตัวชี้วัดบทบาทภารกิจรายบุคคลด้านการปรับปรุงกระบวนงาน</a:t>
            </a:r>
          </a:p>
          <a:p>
            <a:pPr algn="ctr"/>
            <a:r>
              <a:rPr lang="th-TH" sz="60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“ระดับความสำเร็จของการปรับปรุงกระบวนงาน”</a:t>
            </a:r>
            <a:endParaRPr lang="en-US" sz="6000" b="1" dirty="0">
              <a:solidFill>
                <a:srgbClr val="1E407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32146" y="2196992"/>
            <a:ext cx="2729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ผู้อำนวยการสำนัก/กอง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ผู้อำนวยการศูนย์วิจัยและพัฒนาการ</a:t>
            </a:r>
            <a:r>
              <a:rPr lang="th-TH" dirty="0" err="1"/>
              <a:t>สัตว</a:t>
            </a:r>
            <a:r>
              <a:rPr lang="th-TH" dirty="0"/>
              <a:t>แพทย์</a:t>
            </a:r>
            <a:br>
              <a:rPr lang="th-TH" dirty="0"/>
            </a:br>
            <a:r>
              <a:rPr lang="th-TH" dirty="0"/>
              <a:t>(</a:t>
            </a:r>
            <a:r>
              <a:rPr lang="th-TH" dirty="0" err="1"/>
              <a:t>ศวพ</a:t>
            </a:r>
            <a:r>
              <a:rPr lang="th-TH" dirty="0"/>
              <a:t>. 7 แห่ง)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ผู้อำนวยการศูนย์ทดสอบและวิจัยคุณภาพ</a:t>
            </a:r>
            <a:r>
              <a:rPr lang="th-TH" dirty="0" err="1"/>
              <a:t>ชีว</a:t>
            </a:r>
            <a:r>
              <a:rPr lang="th-TH" dirty="0"/>
              <a:t>วัตถุสำหรับสัตว์ (</a:t>
            </a:r>
            <a:r>
              <a:rPr lang="th-TH" dirty="0" err="1"/>
              <a:t>ศทวช</a:t>
            </a:r>
            <a:r>
              <a:rPr lang="th-TH" dirty="0"/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ผู้อำนวยการศูนย์อ้างอิง</a:t>
            </a:r>
            <a:br>
              <a:rPr lang="th-TH" dirty="0"/>
            </a:br>
            <a:r>
              <a:rPr lang="th-TH" dirty="0"/>
              <a:t>โรคปากและเท้าเปื่อยภูมิภาค</a:t>
            </a:r>
            <a:br>
              <a:rPr lang="th-TH" dirty="0"/>
            </a:br>
            <a:r>
              <a:rPr lang="th-TH" dirty="0"/>
              <a:t>เอเชียตะวันออกเฉียงใต้ (</a:t>
            </a:r>
            <a:r>
              <a:rPr lang="th-TH" dirty="0" err="1"/>
              <a:t>ศออ</a:t>
            </a:r>
            <a:r>
              <a:rPr lang="th-TH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310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99359" y="1619480"/>
            <a:ext cx="5771783" cy="513892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838200" y="627961"/>
            <a:ext cx="10916798" cy="8863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th-TH" sz="3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รายงานผลการปรับปรุงกระบวนงาน</a:t>
            </a:r>
            <a:r>
              <a:rPr lang="en-US" sz="3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ประจำปีงบประมาณ พ.ศ. </a:t>
            </a:r>
            <a:r>
              <a:rPr lang="th-TH" sz="3400" b="1" dirty="0" smtClean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2567</a:t>
            </a:r>
            <a:endParaRPr lang="en-US" sz="3400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443605" y="1619480"/>
            <a:ext cx="5205439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สรุปรายงานผลการปรับปรุงกระบวนงาน โดยมีความยาวไม่เกิน </a:t>
            </a:r>
          </a:p>
          <a:p>
            <a:r>
              <a:rPr lang="th-TH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 หน้ากระดาษ </a:t>
            </a:r>
            <a:r>
              <a:rPr lang="en-US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A4 </a:t>
            </a:r>
            <a:r>
              <a:rPr lang="th-TH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โดยครอบคลุมประเด็นคำถาม จำนวน 10 ข้อ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6148232" y="2546079"/>
          <a:ext cx="581078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อธิบายปัญหา และสภาพการปฏิบัติงานเดิมก่อนที่จะริเริ่มการปรับปรุง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ผู้นำเสนอแนวทางการแก้ปัญหา ผู้ดำเนินการ และผู้มีส่วนได้ส่วนเสียของโครงการ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ผลงานที่เป็นความคิดริเริ่มในการพัฒนาคุณภาพการบริการ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กลยุทธ์ที่นำมาใช้ให้การพัฒนาบริการประสบผลสำเร็จ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ทรัพยากรที่ใช้ในการดำเนินการ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ขั้นตอนสำคัญในการพัฒนาการบริการและการนำไปปฏิบัติ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ปัญหา อุปสรรค รวมถึงวิธีการบริหารจัดการ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ประโยชน์ที่ได้รับจากการดำเนินการพัฒนาบริการ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การสร้างความยั่งยืนและการขยายผลไปยังหน่วยงานอื่นๆ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บทเรียนที่ได้รับจากการดำเนินการพัฒนาบริการ คืออะไร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2" name="ตัวแทนเนื้อหา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1861" r="8311" b="5411"/>
          <a:stretch/>
        </p:blipFill>
        <p:spPr>
          <a:xfrm>
            <a:off x="1460262" y="2022188"/>
            <a:ext cx="3249976" cy="4619010"/>
          </a:xfrm>
          <a:ln>
            <a:solidFill>
              <a:schemeClr val="tx1"/>
            </a:solidFill>
          </a:ln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CE6DA56-EBD2-AA25-747D-2C0B8526E99C}"/>
              </a:ext>
            </a:extLst>
          </p:cNvPr>
          <p:cNvSpPr/>
          <p:nvPr/>
        </p:nvSpPr>
        <p:spPr>
          <a:xfrm>
            <a:off x="1499938" y="1734975"/>
            <a:ext cx="3392904" cy="182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แบบฟอร์มที่ 5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86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02763"/>
              </p:ext>
            </p:extLst>
          </p:nvPr>
        </p:nvGraphicFramePr>
        <p:xfrm>
          <a:off x="347643" y="1988511"/>
          <a:ext cx="11496714" cy="47739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3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5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กิจกรรม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กำหนดการ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หลักฐาน / ข้อมูลการรายงาน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รายงานผลรอบ 1 / </a:t>
                      </a:r>
                      <a:r>
                        <a:rPr lang="th-TH" sz="2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2567</a:t>
                      </a:r>
                      <a:endParaRPr lang="en-US" sz="2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th-TH" sz="24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 มี.ค.67 ถึง</a:t>
                      </a:r>
                    </a:p>
                    <a:p>
                      <a:pPr algn="ctr" rtl="0" fontAlgn="base"/>
                      <a:r>
                        <a:rPr lang="th-TH" sz="24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 มี.ค.</a:t>
                      </a:r>
                      <a:r>
                        <a:rPr lang="th-TH" sz="24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67</a:t>
                      </a:r>
                      <a:endParaRPr lang="th-TH" sz="24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จัดทำตารางแสดงกระบวนงานที่เป็นภารกิจหลักของหน่วยงาน </a:t>
                      </a:r>
                      <a:r>
                        <a:rPr lang="th-TH" sz="20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1)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จัดทำแผนการปรับปรุงกระบวนงาน </a:t>
                      </a:r>
                      <a:r>
                        <a:rPr lang="th-TH" sz="20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2)</a:t>
                      </a:r>
                      <a:endParaRPr lang="th-TH" sz="20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รายงานผลการดำเนินตามตัวชี้วัด รอบ </a:t>
                      </a:r>
                      <a:r>
                        <a:rPr lang="th-TH" sz="20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1/2567 </a:t>
                      </a:r>
                      <a:r>
                        <a:rPr lang="th-TH" sz="20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3</a:t>
                      </a:r>
                      <a:r>
                        <a:rPr lang="th-TH" sz="2000" b="0" i="0" dirty="0" smtClean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1" i="0" dirty="0" smtClean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เผยแพร่เอกสารทางเว็บไซต์ของหน่วยงาน </a:t>
                      </a:r>
                      <a:r>
                        <a:rPr lang="th-TH" sz="2000" b="0" i="0" dirty="0" smtClean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1 และ 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รายงานผลรอบ 2 / </a:t>
                      </a:r>
                      <a:r>
                        <a:rPr lang="th-TH" sz="2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2567</a:t>
                      </a:r>
                      <a:endParaRPr lang="en-US" sz="2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th-TH" sz="24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 ส.ค.67 ถึง</a:t>
                      </a:r>
                    </a:p>
                    <a:p>
                      <a:pPr algn="ctr" rtl="0" fontAlgn="base"/>
                      <a:r>
                        <a:rPr lang="th-TH" sz="24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 </a:t>
                      </a:r>
                      <a:r>
                        <a:rPr lang="th-TH" sz="24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ก.ย. 67</a:t>
                      </a:r>
                      <a:endParaRPr lang="th-TH" sz="24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จัดทำคู่มือการปฏิบัติงาน (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Work Manual)</a:t>
                      </a: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0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4)</a:t>
                      </a:r>
                      <a:endParaRPr lang="th-TH" sz="20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หลักฐานแสดงการจัดอบรม / ชี้แจงผู้ปฏิบัติงานที่เกี่ยวข้องให้สามารถปฏิบัติงานได้ตามคู่มือและมาตรฐานคุณภาพงานที่ได้จัดทำ</a:t>
                      </a:r>
                      <a:r>
                        <a:rPr lang="th-TH" sz="20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ขึ้น หรือ</a:t>
                      </a:r>
                      <a:br>
                        <a:rPr lang="th-TH" sz="20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</a:br>
                      <a:r>
                        <a:rPr lang="th-TH" sz="20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หลักฐาน</a:t>
                      </a: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แสดงการจัดเวทีการแลกเปลี่ยนเรียนรู้ที่นำประสบการณ์จากการปรับปรุงกระบวนงาน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รายงานผลการปรับปรุงกระบวนงาน </a:t>
                      </a:r>
                      <a:r>
                        <a:rPr lang="th-TH" sz="20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5)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รายงานผลการดำเนินตามตัวชี้วัด รอบ </a:t>
                      </a:r>
                      <a:r>
                        <a:rPr lang="th-TH" sz="2000" b="0" i="0" dirty="0" smtClean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2/2567 </a:t>
                      </a:r>
                      <a:r>
                        <a:rPr lang="th-TH" sz="20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3</a:t>
                      </a:r>
                      <a:r>
                        <a:rPr lang="th-TH" sz="2000" b="0" i="0" dirty="0" smtClean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000" b="1" i="0" dirty="0" smtClean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เผยแพร่เอกสารทางเว็บไซต์ของหน่วยงาน </a:t>
                      </a:r>
                      <a:r>
                        <a:rPr lang="th-TH" sz="2000" b="0" i="0" dirty="0" smtClean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1, 2, 4, 5 และหลักฐานกิจกรรมการจัดอบรม / ชี้แจงฯ หรือ จัดเวทีการแลกเปลี่ยนเรียนรู้)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27961"/>
            <a:ext cx="10916798" cy="886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ปฏิทินการดำเนินการ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1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225134" y="190041"/>
            <a:ext cx="3741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รายละเอียดตัวชี้วัด</a:t>
            </a:r>
            <a:endParaRPr lang="en-US" sz="4800" b="1" dirty="0">
              <a:solidFill>
                <a:srgbClr val="1E407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2" name="วัตถุ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40018"/>
              </p:ext>
            </p:extLst>
          </p:nvPr>
        </p:nvGraphicFramePr>
        <p:xfrm>
          <a:off x="4084162" y="860013"/>
          <a:ext cx="4023676" cy="569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149" imgH="8020004" progId="AcroExch.Document.DC">
                  <p:embed/>
                </p:oleObj>
              </mc:Choice>
              <mc:Fallback>
                <p:oleObj name="Acrobat Document" r:id="rId3" imgW="5667149" imgH="80200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4162" y="860013"/>
                        <a:ext cx="4023676" cy="5694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2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24959"/>
              </p:ext>
            </p:extLst>
          </p:nvPr>
        </p:nvGraphicFramePr>
        <p:xfrm>
          <a:off x="838200" y="693730"/>
          <a:ext cx="10515600" cy="5824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7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ระดับคะแนน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ค่าเป้าหมาย/รายละเอียดการดำเนินงาน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รอบ</a:t>
                      </a:r>
                      <a:r>
                        <a:rPr lang="th-TH" sz="18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1/256</a:t>
                      </a:r>
                      <a:r>
                        <a:rPr lang="en-US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</a:t>
                      </a:r>
                      <a:endParaRPr lang="th-TH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 anchor="ctr"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ทบทวนกระบวนงานตามภารกิจหลักของหน่วยงานได้ครบถ้วน พร้อมระบุรายชื่อกระบวนงาน และข้อกำหนดที่สำคัญของแต่ละกระบวนงาน (</a:t>
                      </a:r>
                      <a:r>
                        <a:rPr lang="en-US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Key Requirement)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โดยพิจารณาจากความต้องการของผู้รับบริการ ผู้มีส่วนได้ส่วนเสีย ข้อกำหนดด้านกฎหมาย ความคุ้มค่า และการลดต้นทุน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–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จัดทำแผนและกำหนดแนวทางการปรับปรุงกระบวนงาน จำนวน 1 กระบวนงาน โดยมุ่งเน้นการสร้างนวัตกรรมหรือผลผลิตจากกระบวนงาน เช่น การสร้างสรรค์งานบริการ หรือผลิตภัณฑ์ หรือรูปแบบการให้บริการใหม่ อันนำไปสู่การตอบสนองความต้องการและการอำนวยความสะดวกแก่ผู้รับบริการและผู้มีส่วนได้ส่วนเสีย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–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ดำเนินการตามแผนฯ ได้ร้อยละ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50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รอบ</a:t>
                      </a:r>
                      <a:r>
                        <a:rPr lang="th-TH" sz="18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2/256</a:t>
                      </a:r>
                      <a:r>
                        <a:rPr lang="en-US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</a:t>
                      </a:r>
                      <a:endParaRPr lang="th-TH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ดำเนินการตามแผนฯ ได้ร้อยละ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80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ดำเนินการตามแผนฯ ได้ร้อยละ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จัดทำคู่มือการปฏิบัติงาน โดยต้องมีการเปรียบเทียบผังกระบวนงาน (</a:t>
                      </a:r>
                      <a:r>
                        <a:rPr lang="en-US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Work Flow) </a:t>
                      </a: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เดิมกับกระบวนงานที่ปรับปรุงใหม่ และกำหนดมาตรฐานคุณภาพงาน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ดำเนินการอบรม/ชี้แจงผู้ปฏิบัติงานที่เกี่ยวข้อง ให้สามารถปฏิบัติงานได้ตามคู่มือ และมาตรฐานคุณภาพงาน เพื่อให้บรรลุผลตามข้อกำหนดที่สำคัญอย่างครบถ้วน หรือดำเนินการจัดเวทีการแลกเปลี่ยนเรียนรู้ระหว่างผู้ปฏิบัติงาน/ผู้ที่เกี่ยวข้อง โดยนำประสบการณ์จากการปรับปรุงกระบวนงาน มาแลกเปลี่ยนเรียนรู้ภายในหน่วยงาน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รายงานผลการปรับปรุงกระบวนงาน ตามรูปแบบที่กำหนด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508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เกณฑ์การให้คะแนน</a:t>
            </a:r>
            <a:endParaRPr lang="en-US" sz="4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27961"/>
            <a:ext cx="10916798" cy="886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ขั้นตอนการดำเนินการ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82577" y="1670720"/>
            <a:ext cx="5220000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ทบทวนกระบวนงานตามภารกิจหลักของหน่วยงานให้ครบถ้วน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22388" y="5462412"/>
            <a:ext cx="595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endParaRPr lang="en-US" sz="88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17012"/>
          <a:stretch/>
        </p:blipFill>
        <p:spPr>
          <a:xfrm>
            <a:off x="6197600" y="1881232"/>
            <a:ext cx="5825067" cy="5150840"/>
          </a:xfrm>
          <a:prstGeom prst="rect">
            <a:avLst/>
          </a:prstGeom>
        </p:spPr>
      </p:pic>
      <p:sp>
        <p:nvSpPr>
          <p:cNvPr id="25" name="กล่องข้อความ 24"/>
          <p:cNvSpPr txBox="1"/>
          <p:nvPr/>
        </p:nvSpPr>
        <p:spPr>
          <a:xfrm>
            <a:off x="482577" y="2497966"/>
            <a:ext cx="6271150" cy="4043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จัดทำแผนและกำหนดแนวทางการปรับปรุงกระบวนงาน จำนวน 1 กระบวนงาน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482576" y="3291001"/>
            <a:ext cx="3744001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จัดทำคู่มือการปฏิบัติงาน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Work Manual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482577" y="4902426"/>
            <a:ext cx="3744000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จัดทำรายงานผลการปรับปรุงกระบวนงาน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622388" y="5582864"/>
            <a:ext cx="5899436" cy="970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หน่วยงานรายงานผลรอบที่ 1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 มี.ค. 67) 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85000"/>
              </a:lnSpc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และ รอบ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2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13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ก.ย. 6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เผยแพร่ทางเว็บไซต์ของ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หน่วยงาน</a:t>
            </a: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482577" y="3931638"/>
            <a:ext cx="4318023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อบรมชี้แจงผู้ปฏิบัติงานที่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เกี่ยวข้อง</a:t>
            </a:r>
          </a:p>
          <a:p>
            <a:pPr algn="r"/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หรือจัดเวทีการแลกเปลี่ยนเรียนรู้ภายในหน่วยงาน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99359" y="1586057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199359" y="3206317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199359" y="2396187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193234" y="4014751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193234" y="4824881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193234" y="5727444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EA2256D-C41F-93B1-A202-DE30909F7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16" y="5807858"/>
            <a:ext cx="1284404" cy="4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7967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แบบฟอร์มการรายงานผล</a:t>
            </a:r>
            <a:b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การปรับปรุงกระบวนงาน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37" y="3122297"/>
            <a:ext cx="5977125" cy="3735703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583565"/>
          </a:xfrm>
        </p:spPr>
        <p:txBody>
          <a:bodyPr>
            <a:noAutofit/>
          </a:bodyPr>
          <a:lstStyle/>
          <a:p>
            <a:pPr algn="ctr">
              <a:tabLst>
                <a:tab pos="8686800" algn="l"/>
              </a:tabLst>
            </a:pP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ตารางแสดงกระบวนงานที่เป็นภารกิจหลัก ของหน่วยงาน ....................................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4016"/>
              </p:ext>
            </p:extLst>
          </p:nvPr>
        </p:nvGraphicFramePr>
        <p:xfrm>
          <a:off x="246000" y="907864"/>
          <a:ext cx="11700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5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2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ชื่อกระบวนงาน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ผู้รับบริการ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ความต้องการของ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ความคาดหวังของ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ข้อกำหนดที่สำคัญ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Key Requirement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)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ผู้รับบริการ/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ผู้รับบริการ/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/>
                      <a:r>
                        <a:rPr lang="th-TH" sz="1600" b="1" u="sng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หมายเหตุ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ผู้รับบริการ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ประชาชนผู้มารับบริการโดยตรง หรือเจ้าหน้าที่ของรัฐ หรือหน่วยงานทั้งภาครัฐและเอกชนที่มารับบริการจากหน่วยงาน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66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r>
                        <a:rPr lang="th-TH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ผู้ที่ได้รับผลกระทบ ทั้งทางบวกและลบ ทั้งทางตรงและทางอ้อมจากการดำเนินงานของหน่วยงาน เช่น ประชาชน ชุมชนในท้องถิ่น บุคลากรในหน่วยงาน ผู้ส่งมอบงาน เป็นต้น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ความต้องการ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ความปรารถนาที่อยากได้รับบริการตรงตามเป้าหมายที่กำหนดไว้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66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ความคาดหวัง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สิ่งที่ผู้รับบริการคาดคิดว่าจะได้จากการรับบริการตรงตามความต้องการในเบื้องต้น ถูกต้อง ครบถ้วน หรือ ได้รับบริการนอกเหนือจากมาตรฐานขั้นตอน / ระยะเวลา ตามที่กำหนด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ข้อกำหนดที่สำคัญ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สิ่งที่หน่วยงานกำหนดขึ้นเพื่อให้สอดคล้องกับความต้องการผู้รับบริการ ผู้มีส่วนได้ส่วนเสีย ข้อกำหนดด้านกฎหมาย ประสิทธิภาพของกระบวนการ ความคุ้มค่า และการลดต้นทุน </a:t>
                      </a:r>
                    </a:p>
                    <a:p>
                      <a:pPr algn="l"/>
                      <a:r>
                        <a:rPr lang="th-TH" sz="1600" b="0" u="none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th-TH" sz="1600" b="0" u="sng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ตัวอย่างข้อกำหนดที่สำคัญ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ความต้องการของผู้รับบริการและผู้มีส่วนได้ส่วนเสีย เช่น ความรวดเร็ว ความถูกต้อง เป็นต้น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ข้อกำหนดด้านกฎหมาย เป็นการกำหนดขั้นตอนระยะเวลาที่ได้ระบุไว้ในกฎหมาย เช่นมาตรฐาน การตรวจสอบสินค้า การออกใบรับรองต่างๆ เป็นต้น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ประสิทธิภาพของกระบวนการ เช่น ประหยัดทรัพยากร ทันเวลา เป็นต้น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ความคุ้มค่าและการลดต้นทุน เช่น ผลิตภาพ (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Productivity) </a:t>
                      </a:r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ความคุ้มค่า การลดต้นทุน เป็นต้น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5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25877"/>
            <a:ext cx="12192000" cy="583565"/>
          </a:xfrm>
        </p:spPr>
        <p:txBody>
          <a:bodyPr>
            <a:noAutofit/>
          </a:bodyPr>
          <a:lstStyle/>
          <a:p>
            <a:pPr algn="ctr">
              <a:tabLst>
                <a:tab pos="8686800" algn="l"/>
              </a:tabLst>
            </a:pP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แผนการปรับปรุงกระบวนงาน ของหน่วยงาน ....................................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ชื่อกระบวนงาน :.........................................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99824"/>
              </p:ext>
            </p:extLst>
          </p:nvPr>
        </p:nvGraphicFramePr>
        <p:xfrm>
          <a:off x="246002" y="1202002"/>
          <a:ext cx="11699985" cy="504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684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032973"/>
                <a:gridCol w="225238"/>
                <a:gridCol w="225238"/>
                <a:gridCol w="22523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2523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69432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86561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425126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กิจกรรม/ขั้นตอน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  <a:endParaRPr lang="th-TH" sz="20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2567</a:t>
                      </a:r>
                      <a:endParaRPr lang="th-TH" sz="20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เป้าหมายปริมาณงาน </a:t>
                      </a:r>
                    </a:p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(ร้อยละ)</a:t>
                      </a:r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ไตรมาส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 1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ไตรมาสที่ 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ไตรมาสที่ 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ไตรมาส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 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ผลผลิต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ผิดชอบ</a:t>
                      </a:r>
                    </a:p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93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ธ.ค.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ก.พ.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เม.ย.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มิ.ย.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874">
                <a:tc gridSpan="13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75377">
                <a:tc gridSpan="20">
                  <a:txBody>
                    <a:bodyPr/>
                    <a:lstStyle/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ชื่อผู้รับผิดชอบ :................................... </a:t>
                      </a:r>
                    </a:p>
                    <a:p>
                      <a:pPr algn="l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เบอร์โทรศัพท์ :........................................</a:t>
                      </a:r>
                    </a:p>
                    <a:p>
                      <a:pPr algn="l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8229152" y="5441102"/>
            <a:ext cx="322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พิจารณาเห็นชอบดำเนินการ</a:t>
            </a:r>
          </a:p>
          <a:p>
            <a:pPr algn="ctr"/>
            <a:endParaRPr lang="th-TH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ลงนาม.............................................................</a:t>
            </a:r>
          </a:p>
          <a:p>
            <a:pPr algn="ctr"/>
            <a:r>
              <a:rPr lang="th-TH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ตำแหน่ง.......................................................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7628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775219" y="190041"/>
            <a:ext cx="6641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การรายงานผลการดำเนินตามตัวชี้วัด </a:t>
            </a:r>
            <a:endParaRPr lang="en-US" sz="4400" b="1" dirty="0">
              <a:solidFill>
                <a:srgbClr val="1E407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06A11D38-4C22-FD1D-56E6-21C05560C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5542" r="7620" b="11579"/>
          <a:stretch/>
        </p:blipFill>
        <p:spPr>
          <a:xfrm>
            <a:off x="1411705" y="797177"/>
            <a:ext cx="4259179" cy="568383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EF474146-55C2-A720-0048-AA2A2CD76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188" r="9436" b="10409"/>
          <a:stretch/>
        </p:blipFill>
        <p:spPr>
          <a:xfrm>
            <a:off x="6623746" y="898359"/>
            <a:ext cx="4259179" cy="5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99359" y="1619480"/>
            <a:ext cx="5771783" cy="513892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619" t="20661" r="35467" b="18379"/>
          <a:stretch/>
        </p:blipFill>
        <p:spPr>
          <a:xfrm>
            <a:off x="1440432" y="1734975"/>
            <a:ext cx="3572243" cy="4914181"/>
          </a:xfrm>
          <a:prstGeom prst="rect">
            <a:avLst/>
          </a:prstGeom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838200" y="627961"/>
            <a:ext cx="10916798" cy="8863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48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คู่มือการปฏิบัติงาน </a:t>
            </a:r>
            <a:r>
              <a:rPr lang="en-US" sz="48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(Work  Manual)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630892" y="1759095"/>
            <a:ext cx="4865553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เนื้อหาของคู่มือการปฏิบัติงานประกอบด้วย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6148232" y="2546079"/>
          <a:ext cx="581078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วัตถุประสงค์ของการจัดทำคู่มือ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ขอบเขต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คำจำกัดความ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หน้าที่ความรับผิดชอบ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Work Flow 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ขั้นตอนการปฏิบัติงาน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มาตรฐานงาน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ระบบติดตามประเมินผล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เอกสารอ้างอิง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แบบฟอร์มที่ใช้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B56650C0-833B-C665-87DD-4E06FECDE0BA}"/>
              </a:ext>
            </a:extLst>
          </p:cNvPr>
          <p:cNvSpPr/>
          <p:nvPr/>
        </p:nvSpPr>
        <p:spPr>
          <a:xfrm>
            <a:off x="1499938" y="1734975"/>
            <a:ext cx="3392904" cy="182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แบบฟอร์มที่ 4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0865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1031</Words>
  <Application>Microsoft Office PowerPoint</Application>
  <PresentationFormat>แบบจอกว้าง</PresentationFormat>
  <Paragraphs>159</Paragraphs>
  <Slides>11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1" baseType="lpstr">
      <vt:lpstr>Angsana New</vt:lpstr>
      <vt:lpstr>Arial</vt:lpstr>
      <vt:lpstr>Browallia New</vt:lpstr>
      <vt:lpstr>Calibri</vt:lpstr>
      <vt:lpstr>Calibri Light</vt:lpstr>
      <vt:lpstr>Cordia New</vt:lpstr>
      <vt:lpstr>TH SarabunPSK</vt:lpstr>
      <vt:lpstr>Wingdings</vt:lpstr>
      <vt:lpstr>ธีมของ Office</vt:lpstr>
      <vt:lpstr>Acrobat Document</vt:lpstr>
      <vt:lpstr>งานนำเสนอ PowerPoint</vt:lpstr>
      <vt:lpstr>งานนำเสนอ PowerPoint</vt:lpstr>
      <vt:lpstr>เกณฑ์การให้คะแนน</vt:lpstr>
      <vt:lpstr>ขั้นตอนการดำเนินการ</vt:lpstr>
      <vt:lpstr>แบบฟอร์มการรายงานผล การปรับปรุงกระบวนงาน</vt:lpstr>
      <vt:lpstr>ตารางแสดงกระบวนงานที่เป็นภารกิจหลัก ของหน่วยงาน ....................................</vt:lpstr>
      <vt:lpstr>แผนการปรับปรุงกระบวนงาน ของหน่วยงาน .................................... ชื่อกระบวนงาน :.........................................</vt:lpstr>
      <vt:lpstr>งานนำเสนอ PowerPoint</vt:lpstr>
      <vt:lpstr>งานนำเสนอ PowerPoint</vt:lpstr>
      <vt:lpstr>งานนำเสนอ PowerPoint</vt:lpstr>
      <vt:lpstr>ปฏิทินการดำเนินการ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ManageCenter</dc:creator>
  <cp:lastModifiedBy>User_Win10x64</cp:lastModifiedBy>
  <cp:revision>107</cp:revision>
  <dcterms:created xsi:type="dcterms:W3CDTF">2022-12-02T00:41:45Z</dcterms:created>
  <dcterms:modified xsi:type="dcterms:W3CDTF">2024-01-09T16:07:10Z</dcterms:modified>
</cp:coreProperties>
</file>